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57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3" r:id="rId14"/>
    <p:sldId id="286" r:id="rId15"/>
    <p:sldId id="258" r:id="rId16"/>
    <p:sldId id="259" r:id="rId17"/>
    <p:sldId id="260" r:id="rId18"/>
    <p:sldId id="261" r:id="rId19"/>
    <p:sldId id="263" r:id="rId20"/>
    <p:sldId id="264" r:id="rId21"/>
    <p:sldId id="265" r:id="rId22"/>
    <p:sldId id="266" r:id="rId23"/>
    <p:sldId id="267" r:id="rId24"/>
    <p:sldId id="275" r:id="rId25"/>
    <p:sldId id="268" r:id="rId26"/>
    <p:sldId id="269" r:id="rId27"/>
    <p:sldId id="273" r:id="rId28"/>
    <p:sldId id="274" r:id="rId29"/>
    <p:sldId id="284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9" autoAdjust="0"/>
    <p:restoredTop sz="97579" autoAdjust="0"/>
  </p:normalViewPr>
  <p:slideViewPr>
    <p:cSldViewPr>
      <p:cViewPr>
        <p:scale>
          <a:sx n="100" d="100"/>
          <a:sy n="100" d="100"/>
        </p:scale>
        <p:origin x="-9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15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errediesseservice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errediesseservice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Volumes\GIANLUCA\FQF\Errediesse\Presentazione%20errediesse\Spinning64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media" Target="file://localhost/Volumes/GIANLUCA/FQF/Errediesse/Presentazione%20errediesse/Spinning64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imgres?start=263&amp;sa=X&amp;rls=com.microsoft:it:IE-SearchBox&amp;rlz=1I7MXGB_it&amp;biw=1440&amp;bih=625&amp;tbm=isch&amp;tbnid=wGl85JFYlOm4PM:&amp;imgrefurl=http://www.htmed.com/vendor-partners/&amp;docid=dcYoDw3gSJAZuM&amp;imgurl=http://www.htmed.com/files/carousel/logo_philips.png&amp;w=200&amp;h=120&amp;ei=lQ1qUpXSJcLs0gWosIHoCw&amp;zoom=1&amp;iact=rc&amp;page=10&amp;tbnh=96&amp;tbnw=160&amp;ndsp=35&amp;ved=1t:429,r:86,s:200,i:262&amp;tx=53&amp;ty=70" TargetMode="External"/><Relationship Id="rId13" Type="http://schemas.openxmlformats.org/officeDocument/2006/relationships/image" Target="../media/image36.tiff"/><Relationship Id="rId18" Type="http://schemas.openxmlformats.org/officeDocument/2006/relationships/image" Target="../media/image41.gif"/><Relationship Id="rId26" Type="http://schemas.openxmlformats.org/officeDocument/2006/relationships/image" Target="../media/image45.jpeg"/><Relationship Id="rId3" Type="http://schemas.openxmlformats.org/officeDocument/2006/relationships/image" Target="../media/image29.jpeg"/><Relationship Id="rId21" Type="http://schemas.openxmlformats.org/officeDocument/2006/relationships/image" Target="../media/image10.png"/><Relationship Id="rId34" Type="http://schemas.openxmlformats.org/officeDocument/2006/relationships/image" Target="../media/image53.png"/><Relationship Id="rId7" Type="http://schemas.openxmlformats.org/officeDocument/2006/relationships/image" Target="cid:image003.jpg@01CED15B.81500FE0" TargetMode="External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4.png"/><Relationship Id="rId33" Type="http://schemas.openxmlformats.org/officeDocument/2006/relationships/image" Target="../media/image52.jpeg"/><Relationship Id="rId38" Type="http://schemas.openxmlformats.org/officeDocument/2006/relationships/image" Target="../media/image57.jpeg"/><Relationship Id="rId2" Type="http://schemas.openxmlformats.org/officeDocument/2006/relationships/image" Target="../media/image31.png"/><Relationship Id="rId16" Type="http://schemas.openxmlformats.org/officeDocument/2006/relationships/image" Target="../media/image39.jpeg"/><Relationship Id="rId20" Type="http://schemas.openxmlformats.org/officeDocument/2006/relationships/image" Target="../media/image8.pn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4.jpe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hyperlink" Target="http://www.google.it/imgres?start=137&amp;sa=X&amp;rls=com.microsoft:it:IE-SearchBox&amp;rlz=1I7MXGB_it&amp;biw=1440&amp;bih=625&amp;tbm=isch&amp;tbnid=Y1Nl6jutrISQkM:&amp;imgrefurl=http://www.maxyfoto.com/partner.htm&amp;docid=pLwDGcwZ1cW_eM&amp;imgurl=http://www.maxyfoto.com/partner/logo%20philips.jpg&amp;w=140&amp;h=184&amp;ei=CQ1qUtvSNMP60gWIxICACQ&amp;zoom=1&amp;iact=hc&amp;vpx=397&amp;vpy=376&amp;dur=155&amp;hovh=147&amp;hovw=112&amp;tx=58&amp;ty=69&amp;page=6&amp;tbnh=147&amp;tbnw=112&amp;ndsp=30&amp;ved=1t:429,r:39,s:100,i:121" TargetMode="External"/><Relationship Id="rId15" Type="http://schemas.openxmlformats.org/officeDocument/2006/relationships/image" Target="../media/image38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36" Type="http://schemas.openxmlformats.org/officeDocument/2006/relationships/image" Target="../media/image55.png"/><Relationship Id="rId10" Type="http://schemas.openxmlformats.org/officeDocument/2006/relationships/image" Target="cid:image004.jpg@01CED15B.81500FE0" TargetMode="External"/><Relationship Id="rId19" Type="http://schemas.openxmlformats.org/officeDocument/2006/relationships/image" Target="../media/image7.png"/><Relationship Id="rId31" Type="http://schemas.openxmlformats.org/officeDocument/2006/relationships/image" Target="../media/image50.jpeg"/><Relationship Id="rId4" Type="http://schemas.openxmlformats.org/officeDocument/2006/relationships/image" Target="../media/image27.jpeg"/><Relationship Id="rId9" Type="http://schemas.openxmlformats.org/officeDocument/2006/relationships/image" Target="../media/image33.jpeg"/><Relationship Id="rId14" Type="http://schemas.openxmlformats.org/officeDocument/2006/relationships/image" Target="../media/image37.jpeg"/><Relationship Id="rId22" Type="http://schemas.openxmlformats.org/officeDocument/2006/relationships/image" Target="../media/image11.pn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Relationship Id="rId35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localhost\Volumes\GIANLUCA\FQF\Errediesse\Presentazione%20errediesse\Spinning64.mp3" TargetMode="External"/><Relationship Id="rId5" Type="http://schemas.openxmlformats.org/officeDocument/2006/relationships/image" Target="../media/image71.png"/><Relationship Id="rId4" Type="http://schemas.microsoft.com/office/2007/relationships/media" Target="file://localhost/Volumes/GIANLUCA/FQF/Errediesse/Presentazione%20errediesse/Spinning64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4071942"/>
            <a:ext cx="7569958" cy="1344858"/>
          </a:xfrm>
        </p:spPr>
        <p:txBody>
          <a:bodyPr>
            <a:normAutofit fontScale="90000"/>
          </a:bodyPr>
          <a:lstStyle/>
          <a:p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/>
            </a:r>
            <a:br>
              <a:rPr lang="it-IT" b="1" u="sng" dirty="0" smtClean="0"/>
            </a:br>
            <a:r>
              <a:rPr lang="it-IT" b="1" u="sng" dirty="0" smtClean="0"/>
              <a:t>Presentazione Aziendale</a:t>
            </a: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467600" cy="897632"/>
          </a:xfrm>
        </p:spPr>
        <p:txBody>
          <a:bodyPr/>
          <a:lstStyle/>
          <a:p>
            <a:r>
              <a:rPr lang="en-US" dirty="0" smtClean="0"/>
              <a:t>Errediesse Service </a:t>
            </a:r>
            <a:r>
              <a:rPr lang="en-US" dirty="0" err="1" smtClean="0"/>
              <a:t>S.r.l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1309788" cy="576064"/>
          </a:xfrm>
          <a:prstGeom prst="rect">
            <a:avLst/>
          </a:prstGeom>
        </p:spPr>
      </p:pic>
      <p:pic>
        <p:nvPicPr>
          <p:cNvPr id="5" name="Spinning64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E:\Manuali\Documenti Errediesse Service Case Madri &amp; Modulistica\Documenti Errediesse Service\Presentazione Az.Banner Ricevute Forate Bigliettini Volantini  &amp; Loghi\Loghi\Loghi Certiquality\Certiqual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214950"/>
            <a:ext cx="1357290" cy="64294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07504" y="494116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 smtClean="0">
                <a:solidFill>
                  <a:schemeClr val="bg1"/>
                </a:solidFill>
                <a:latin typeface="Arial"/>
                <a:cs typeface="Arial"/>
              </a:rPr>
              <a:t>Azienda con sistema di gestione qualità certificata</a:t>
            </a:r>
            <a:endParaRPr lang="it-IT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5169386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Sede Principale : Via 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P. Mascagni 74/76 </a:t>
            </a:r>
            <a:r>
              <a:rPr lang="it-IT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- 80128 Napoli  -  Tel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+390815794825 Fax. +390815791899 </a:t>
            </a:r>
            <a:endParaRPr lang="it-IT" sz="1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it-IT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P.IVA 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06897710635</a:t>
            </a:r>
          </a:p>
          <a:p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Sito 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7"/>
              </a:rPr>
              <a:t>www.errediesseservice.com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email: 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8"/>
              </a:rPr>
              <a:t>info@errediesseservice.com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it-IT" sz="1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it-IT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Filiale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Via S.S. Sannitica 9 Parco Rosy </a:t>
            </a:r>
            <a:r>
              <a:rPr lang="it-IT" sz="1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</a:t>
            </a:r>
            <a:r>
              <a:rPr lang="it-IT" sz="1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13714 80026 Casoria (NA)</a:t>
            </a:r>
          </a:p>
          <a:p>
            <a:endParaRPr lang="it-IT" sz="1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800404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La </a:t>
            </a:r>
            <a:r>
              <a:rPr lang="it-IT" sz="1800" dirty="0" err="1" smtClean="0"/>
              <a:t>Errediesse</a:t>
            </a:r>
            <a:r>
              <a:rPr lang="it-IT" sz="1800" dirty="0" smtClean="0"/>
              <a:t> Service offre </a:t>
            </a:r>
            <a:r>
              <a:rPr lang="it-IT" sz="1800" dirty="0"/>
              <a:t>un servizio </a:t>
            </a:r>
            <a:r>
              <a:rPr lang="it-IT" sz="1800" dirty="0" smtClean="0"/>
              <a:t>di</a:t>
            </a:r>
          </a:p>
          <a:p>
            <a:pPr marL="0" indent="0" algn="ctr">
              <a:buNone/>
            </a:pPr>
            <a:r>
              <a:rPr lang="it-IT" sz="1800" b="1" dirty="0" smtClean="0"/>
              <a:t> </a:t>
            </a:r>
            <a:r>
              <a:rPr lang="it-IT" sz="1800" b="1" dirty="0"/>
              <a:t>Fornitura, Montaggio e Assistenza per Impianti </a:t>
            </a:r>
            <a:r>
              <a:rPr lang="it-IT" sz="1800" b="1" i="1" dirty="0"/>
              <a:t>tecnologici </a:t>
            </a:r>
            <a:endParaRPr lang="it-IT" sz="1800" b="1" i="1" dirty="0" smtClean="0"/>
          </a:p>
          <a:p>
            <a:pPr marL="0" indent="0">
              <a:buNone/>
            </a:pPr>
            <a:r>
              <a:rPr lang="it-IT" sz="1800" i="1" dirty="0" smtClean="0"/>
              <a:t>in </a:t>
            </a:r>
            <a:r>
              <a:rPr lang="it-IT" sz="1800" i="1" dirty="0"/>
              <a:t>uffici </a:t>
            </a:r>
            <a:r>
              <a:rPr lang="it-IT" sz="1800" dirty="0"/>
              <a:t>e </a:t>
            </a:r>
            <a:r>
              <a:rPr lang="it-IT" sz="1800" dirty="0" smtClean="0"/>
              <a:t>abitazioni  </a:t>
            </a:r>
            <a:r>
              <a:rPr lang="it-IT" sz="1800" dirty="0"/>
              <a:t>gestibile anche dal vostro Smartphone o Tablet quando siete fuori casa.</a:t>
            </a:r>
          </a:p>
          <a:p>
            <a:pPr marL="0" indent="0">
              <a:buNone/>
            </a:pPr>
            <a:r>
              <a:rPr lang="it-IT" sz="1800" b="1" i="1" dirty="0" smtClean="0"/>
              <a:t>Domotica per:</a:t>
            </a:r>
            <a:endParaRPr lang="it-IT" sz="1800" b="1" dirty="0"/>
          </a:p>
          <a:p>
            <a:r>
              <a:rPr lang="it-IT" sz="1800" i="1" dirty="0" smtClean="0"/>
              <a:t>Filodiffusione</a:t>
            </a:r>
            <a:endParaRPr lang="it-IT" sz="1800" i="1" dirty="0"/>
          </a:p>
          <a:p>
            <a:r>
              <a:rPr lang="it-IT" sz="1800" i="1" dirty="0" smtClean="0"/>
              <a:t>Illuminazione</a:t>
            </a:r>
            <a:endParaRPr lang="it-IT" sz="1800" i="1" dirty="0"/>
          </a:p>
          <a:p>
            <a:r>
              <a:rPr lang="it-IT" sz="1800" i="1" dirty="0" smtClean="0"/>
              <a:t>Riscaldamento </a:t>
            </a:r>
            <a:r>
              <a:rPr lang="it-IT" sz="1800" dirty="0"/>
              <a:t>e </a:t>
            </a:r>
            <a:r>
              <a:rPr lang="it-IT" sz="1800" dirty="0" smtClean="0"/>
              <a:t>condizionamento</a:t>
            </a: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7" name="Immagine 6" descr="http://zlimpiantielettrici.it/wp-content/uploads/2014/07/wide_domot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31650"/>
            <a:ext cx="3888432" cy="19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8004048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La </a:t>
            </a:r>
            <a:r>
              <a:rPr lang="it-IT" sz="1800" dirty="0" err="1" smtClean="0"/>
              <a:t>Errediesse</a:t>
            </a:r>
            <a:r>
              <a:rPr lang="it-IT" sz="1800" dirty="0" smtClean="0"/>
              <a:t> Service offre </a:t>
            </a:r>
            <a:r>
              <a:rPr lang="it-IT" sz="1800" dirty="0"/>
              <a:t>un servizio </a:t>
            </a:r>
            <a:r>
              <a:rPr lang="it-IT" sz="1800" dirty="0" smtClean="0"/>
              <a:t>di:</a:t>
            </a:r>
          </a:p>
          <a:p>
            <a:pPr marL="0" indent="0" algn="ctr">
              <a:buNone/>
            </a:pPr>
            <a:r>
              <a:rPr lang="it-IT" sz="1800" b="1" i="1" dirty="0" smtClean="0"/>
              <a:t>Assistenza </a:t>
            </a:r>
            <a:r>
              <a:rPr lang="it-IT" sz="1800" b="1" i="1" dirty="0"/>
              <a:t>tecnica sistemi di </a:t>
            </a:r>
            <a:r>
              <a:rPr lang="it-IT" sz="1800" b="1" i="1" dirty="0" smtClean="0"/>
              <a:t>navigazione</a:t>
            </a:r>
            <a:endParaRPr lang="it-IT" sz="1800" b="1" i="1" dirty="0"/>
          </a:p>
          <a:p>
            <a:pPr marL="0" indent="0" algn="just">
              <a:buNone/>
            </a:pPr>
            <a:r>
              <a:rPr lang="it-IT" sz="1800" dirty="0" smtClean="0"/>
              <a:t>La </a:t>
            </a:r>
            <a:r>
              <a:rPr lang="it-IT" sz="1800" dirty="0" err="1"/>
              <a:t>Errediesse</a:t>
            </a:r>
            <a:r>
              <a:rPr lang="it-IT" sz="1800" dirty="0"/>
              <a:t> Service </a:t>
            </a:r>
            <a:r>
              <a:rPr lang="it-IT" sz="1800" dirty="0" err="1"/>
              <a:t>Srl</a:t>
            </a:r>
            <a:r>
              <a:rPr lang="it-IT" sz="1800" dirty="0"/>
              <a:t> ha recentemente stretto un accordo con una società leader a livello internazionale, per quanto riguarda impiantistica elettrica ed elettronica navale su ogni tipo di unità (traghetti, navi e mega </a:t>
            </a:r>
            <a:r>
              <a:rPr lang="it-IT" sz="1800" dirty="0" err="1"/>
              <a:t>yachts</a:t>
            </a:r>
            <a:r>
              <a:rPr lang="it-IT" sz="1800" dirty="0"/>
              <a:t>)  per l’assistenza e manutenzione di apparecchiature Audio /Video /Radar/videosorveglianza in campo nautico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3168352" cy="22495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1" y="4005064"/>
            <a:ext cx="335651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200" b="1" u="sng" dirty="0" smtClean="0"/>
              <a:t>La Errediesse Service S.r.l.</a:t>
            </a:r>
            <a:r>
              <a:rPr lang="it-IT" sz="3200" dirty="0" smtClean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dirty="0"/>
              <a:t>Costituita da </a:t>
            </a:r>
            <a:r>
              <a:rPr lang="it-IT" dirty="0" smtClean="0"/>
              <a:t>Daniele Santamaria</a:t>
            </a:r>
            <a:r>
              <a:rPr lang="it-IT" dirty="0"/>
              <a:t>, titolare e responsabile Tecnico con esperienza quasi trentennale nel settore, in qualità  di Tecnico Riparatore Audio / Video</a:t>
            </a:r>
            <a:r>
              <a:rPr lang="it-IT" dirty="0" smtClean="0"/>
              <a:t>. È una società unipersonale che opera da anni nel campo dell’Assistenza Tecnica. Nasce infatti, come centro assistenza Tecnica Autorizzato Audio / Video nel 1994 per i seguenti Marchi: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dirty="0" smtClean="0"/>
          </a:p>
          <a:p>
            <a:pPr algn="ctr">
              <a:lnSpc>
                <a:spcPct val="120000"/>
              </a:lnSpc>
            </a:pPr>
            <a:r>
              <a:rPr lang="it-IT" b="1" u="sng" cap="small" dirty="0" smtClean="0"/>
              <a:t>Aiwa</a:t>
            </a:r>
            <a:r>
              <a:rPr lang="it-IT" b="1" u="sng" dirty="0" smtClean="0"/>
              <a:t> – </a:t>
            </a:r>
            <a:r>
              <a:rPr lang="it-IT" b="1" u="sng" cap="small" dirty="0"/>
              <a:t>Samsung</a:t>
            </a:r>
            <a:r>
              <a:rPr lang="it-IT" b="1" u="sng" dirty="0" smtClean="0"/>
              <a:t> - </a:t>
            </a:r>
            <a:r>
              <a:rPr lang="it-IT" b="1" u="sng" cap="small" dirty="0"/>
              <a:t>Casio</a:t>
            </a:r>
            <a:r>
              <a:rPr lang="it-IT" b="1" u="sng" dirty="0" smtClean="0"/>
              <a:t> – </a:t>
            </a:r>
            <a:r>
              <a:rPr lang="it-IT" b="1" u="sng" cap="small" dirty="0"/>
              <a:t>Loewe</a:t>
            </a:r>
            <a:r>
              <a:rPr lang="it-IT" b="1" u="sng" dirty="0" smtClean="0"/>
              <a:t> – </a:t>
            </a:r>
            <a:r>
              <a:rPr lang="it-IT" b="1" u="sng" cap="small" dirty="0" err="1"/>
              <a:t>Gbc</a:t>
            </a:r>
            <a:r>
              <a:rPr lang="it-IT" b="1" u="sng" dirty="0" smtClean="0"/>
              <a:t> - </a:t>
            </a:r>
            <a:r>
              <a:rPr lang="it-IT" b="1" u="sng" cap="small" dirty="0"/>
              <a:t>Geloso</a:t>
            </a:r>
            <a:r>
              <a:rPr lang="it-IT" dirty="0" smtClean="0"/>
              <a:t>.</a:t>
            </a:r>
          </a:p>
          <a:p>
            <a:pPr algn="ctr">
              <a:lnSpc>
                <a:spcPct val="120000"/>
              </a:lnSpc>
            </a:pPr>
            <a:endParaRPr lang="it-IT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it-IT" b="1" u="sng" dirty="0" smtClean="0"/>
              <a:t>La Errediesse Service S.r.l.</a:t>
            </a:r>
            <a:r>
              <a:rPr lang="it-IT" dirty="0" smtClean="0"/>
              <a:t> è un azienda con Sistema di Gestione  Qualità, secondo la norma UNI EN ISO 9001:2008 certificato dall’ Ente </a:t>
            </a:r>
            <a:r>
              <a:rPr lang="it-IT" dirty="0" err="1" smtClean="0"/>
              <a:t>Certiquality</a:t>
            </a:r>
            <a:r>
              <a:rPr lang="it-IT" dirty="0" smtClean="0"/>
              <a:t>, con certificato n.18052</a:t>
            </a:r>
          </a:p>
          <a:p>
            <a:endParaRPr lang="it-IT" dirty="0"/>
          </a:p>
        </p:txBody>
      </p:sp>
      <p:pic>
        <p:nvPicPr>
          <p:cNvPr id="6" name="Immagine 5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1296144" cy="596397"/>
          </a:xfrm>
          <a:prstGeom prst="rect">
            <a:avLst/>
          </a:prstGeom>
        </p:spPr>
      </p:pic>
      <p:pic>
        <p:nvPicPr>
          <p:cNvPr id="1026" name="Picture 2" descr="E:\Manuali\Documenti Errediesse Service Case Madri &amp; Modulistica\Documenti Errediesse Service\Presentazione Az.Banner Ricevute Forate Bigliettini Volantini  &amp; Loghi\Loghi\Loghi Certiquality\Certiqu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9254"/>
            <a:ext cx="1221367" cy="50006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7704" y="404664"/>
            <a:ext cx="6999312" cy="1143000"/>
          </a:xfrm>
          <a:prstGeom prst="rect">
            <a:avLst/>
          </a:prstGeom>
        </p:spPr>
        <p:txBody>
          <a:bodyPr vert="horz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it-IT" dirty="0" smtClean="0"/>
              <a:t>Nel 1994  la </a:t>
            </a:r>
            <a:r>
              <a:rPr lang="it-IT" dirty="0" err="1" smtClean="0"/>
              <a:t>Errediesse</a:t>
            </a:r>
            <a:r>
              <a:rPr lang="it-IT" dirty="0" smtClean="0"/>
              <a:t> Service inizia ha lavorare con </a:t>
            </a:r>
            <a:r>
              <a:rPr lang="it-IT" dirty="0"/>
              <a:t>la BFP Elettronica </a:t>
            </a:r>
            <a:r>
              <a:rPr lang="it-IT" dirty="0" smtClean="0"/>
              <a:t>quale poi </a:t>
            </a:r>
            <a:r>
              <a:rPr lang="it-IT" dirty="0"/>
              <a:t>Progetto Elettronica 92’ </a:t>
            </a:r>
            <a:r>
              <a:rPr lang="it-IT" dirty="0" smtClean="0"/>
              <a:t>(rete di assistenza e gestione ricambi di grandi aziende come </a:t>
            </a:r>
            <a:r>
              <a:rPr lang="it-IT" cap="small" dirty="0" smtClean="0"/>
              <a:t>Samsung, Aiwa, </a:t>
            </a:r>
            <a:r>
              <a:rPr lang="it-IT" cap="small" dirty="0" err="1" smtClean="0"/>
              <a:t>Gbg</a:t>
            </a:r>
            <a:r>
              <a:rPr lang="it-IT" cap="small" dirty="0" smtClean="0"/>
              <a:t>, Geloso, </a:t>
            </a:r>
            <a:r>
              <a:rPr lang="it-IT" cap="small" dirty="0" err="1" smtClean="0"/>
              <a:t>Roadstar</a:t>
            </a:r>
            <a:r>
              <a:rPr lang="it-IT" dirty="0" smtClean="0"/>
              <a:t>)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dirty="0" smtClean="0"/>
              <a:t>La           in quel periodo (come altre grandi società) non disponeva di una personale rete di assistenza, ma si occupava solo della parte commerciale.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74374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 </a:t>
            </a:r>
            <a:r>
              <a:rPr lang="en-US" sz="3600" cap="small" dirty="0" smtClean="0"/>
              <a:t>La </a:t>
            </a:r>
            <a:r>
              <a:rPr lang="en-US" sz="3600" cap="small" dirty="0" err="1" smtClean="0"/>
              <a:t>Storia</a:t>
            </a:r>
            <a:r>
              <a:rPr lang="en-US" sz="3600" cap="small" dirty="0" smtClean="0"/>
              <a:t> </a:t>
            </a:r>
            <a:r>
              <a:rPr lang="en-US" sz="3600" cap="small" dirty="0" err="1" smtClean="0"/>
              <a:t>dell’Assistenza</a:t>
            </a:r>
            <a:r>
              <a:rPr lang="en-US" sz="3600" cap="small" dirty="0" smtClean="0"/>
              <a:t> </a:t>
            </a:r>
            <a:r>
              <a:rPr lang="en-US" sz="3600" cap="small" dirty="0" err="1" smtClean="0"/>
              <a:t>Tecnica</a:t>
            </a:r>
            <a:endParaRPr lang="en-US" sz="36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1331640" cy="648072"/>
          </a:xfrm>
          <a:prstGeom prst="rect">
            <a:avLst/>
          </a:prstGeom>
        </p:spPr>
      </p:pic>
      <p:pic>
        <p:nvPicPr>
          <p:cNvPr id="5" name="Immagine 4" descr="Logo sams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581128"/>
            <a:ext cx="840093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8004048" cy="4572000"/>
          </a:xfrm>
        </p:spPr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it-IT" dirty="0" smtClean="0"/>
              <a:t>Per anni, la </a:t>
            </a:r>
            <a:r>
              <a:rPr lang="it-IT" dirty="0" err="1"/>
              <a:t>Errediesse</a:t>
            </a:r>
            <a:r>
              <a:rPr lang="it-IT" dirty="0"/>
              <a:t> Service </a:t>
            </a:r>
            <a:r>
              <a:rPr lang="it-IT" dirty="0" smtClean="0"/>
              <a:t>ha servito case madri, come “</a:t>
            </a:r>
            <a:r>
              <a:rPr lang="it-IT" b="1" u="sng" dirty="0" smtClean="0"/>
              <a:t>Center </a:t>
            </a:r>
            <a:r>
              <a:rPr lang="it-IT" b="1" u="sng" dirty="0" err="1" smtClean="0"/>
              <a:t>Regional</a:t>
            </a:r>
            <a:r>
              <a:rPr lang="it-IT" b="1" u="sng" dirty="0" smtClean="0"/>
              <a:t> Service” </a:t>
            </a:r>
            <a:r>
              <a:rPr lang="it-IT" dirty="0" smtClean="0"/>
              <a:t>per i Marchi 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cap="small" dirty="0" smtClean="0"/>
              <a:t>“Center Regional Service”</a:t>
            </a:r>
            <a:endParaRPr lang="en-US" sz="4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836712"/>
            <a:ext cx="1224136" cy="576064"/>
          </a:xfrm>
          <a:prstGeom prst="rect">
            <a:avLst/>
          </a:prstGeom>
        </p:spPr>
      </p:pic>
      <p:pic>
        <p:nvPicPr>
          <p:cNvPr id="5" name="Immagine 4" descr="Logo sams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869159"/>
            <a:ext cx="2448272" cy="1043051"/>
          </a:xfrm>
          <a:prstGeom prst="rect">
            <a:avLst/>
          </a:prstGeom>
        </p:spPr>
      </p:pic>
      <p:pic>
        <p:nvPicPr>
          <p:cNvPr id="6" name="Immagine 5" descr="logo_aiw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25144"/>
            <a:ext cx="1165381" cy="1165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it-IT" dirty="0" smtClean="0"/>
              <a:t>Successivamente nel 1997 la Errediesse Service  ha ricevuto mandato ufficiale come Centro Assistenza Autorizzato Audio - Video - Calcolo  da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small" dirty="0" err="1" smtClean="0"/>
              <a:t>Mandato</a:t>
            </a:r>
            <a:r>
              <a:rPr lang="en-US" sz="4000" cap="small" dirty="0" smtClean="0"/>
              <a:t> </a:t>
            </a:r>
            <a:r>
              <a:rPr lang="en-US" sz="4000" cap="small" dirty="0" err="1" smtClean="0"/>
              <a:t>Ufficiale</a:t>
            </a:r>
            <a:r>
              <a:rPr lang="en-US" sz="4000" cap="small" dirty="0" smtClean="0"/>
              <a:t> Sharp  </a:t>
            </a:r>
            <a:endParaRPr lang="en-US" sz="4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00108"/>
            <a:ext cx="1115616" cy="484676"/>
          </a:xfrm>
          <a:prstGeom prst="rect">
            <a:avLst/>
          </a:prstGeom>
        </p:spPr>
      </p:pic>
      <p:pic>
        <p:nvPicPr>
          <p:cNvPr id="5" name="Immagine 4" descr="Logo Sh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869160"/>
            <a:ext cx="3696402" cy="66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5"/>
            <a:endParaRPr lang="en-US" dirty="0" smtClean="0"/>
          </a:p>
          <a:p>
            <a:pPr marL="0" indent="0" algn="just">
              <a:lnSpc>
                <a:spcPct val="140000"/>
              </a:lnSpc>
              <a:buNone/>
            </a:pPr>
            <a:r>
              <a:rPr lang="it-IT" dirty="0"/>
              <a:t>Cura nel servizio ma con un occhio sempre orientato al futuro, la Errediesse Service </a:t>
            </a:r>
            <a:r>
              <a:rPr lang="it-IT" dirty="0" smtClean="0"/>
              <a:t>si è sempre saputa </a:t>
            </a:r>
            <a:r>
              <a:rPr lang="it-IT" dirty="0"/>
              <a:t>evolvere, crescere, ponendosi nei confronti delle Società </a:t>
            </a:r>
            <a:r>
              <a:rPr lang="it-IT" dirty="0" smtClean="0"/>
              <a:t>mandanti, come un Centro Assistenza Tecnica davvero evoluto nei sistemi informatici utilizzati, metodologia di lavoro ed infine nella strumentazione. Del resto tutto ciò è indispensabile poiché il mondo dell’elettronica si sa, si evolve  velocemente.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    </a:t>
            </a:r>
            <a:r>
              <a:rPr lang="it-IT" sz="3600" cap="small" dirty="0" smtClean="0"/>
              <a:t>Occhio sempre al Futuro </a:t>
            </a:r>
            <a:endParaRPr lang="it-IT" sz="36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836712"/>
            <a:ext cx="1512168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709120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marL="0" indent="0" algn="just">
              <a:lnSpc>
                <a:spcPct val="140000"/>
              </a:lnSpc>
              <a:buNone/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 err="1" smtClean="0"/>
              <a:t>Errediesse</a:t>
            </a:r>
            <a:r>
              <a:rPr lang="it-IT" dirty="0" smtClean="0"/>
              <a:t> Service S.r.l., dispone di personale  qualificato. Personale altamente e, costantemente aggiornato sulle ultime dinamiche del settore con corsi di aggiornamento proposti dall’azienda e dalle case madri.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01000" cy="1143000"/>
          </a:xfrm>
        </p:spPr>
        <p:txBody>
          <a:bodyPr>
            <a:normAutofit/>
          </a:bodyPr>
          <a:lstStyle/>
          <a:p>
            <a:pPr algn="r"/>
            <a:r>
              <a:rPr lang="it-IT" sz="3600" cap="small" dirty="0" smtClean="0"/>
              <a:t>Personale Altamente Qualificato</a:t>
            </a:r>
            <a:endParaRPr lang="it-IT" sz="36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1296144" cy="504056"/>
          </a:xfrm>
          <a:prstGeom prst="rect">
            <a:avLst/>
          </a:prstGeom>
        </p:spPr>
      </p:pic>
      <p:pic>
        <p:nvPicPr>
          <p:cNvPr id="5" name="Immagine 4" descr="un equipaggio qualific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8244407" cy="236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8004048" cy="44930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it-IT" sz="2000" dirty="0" err="1" smtClean="0"/>
              <a:t>Errediesse</a:t>
            </a:r>
            <a:r>
              <a:rPr lang="it-IT" sz="2000" dirty="0" smtClean="0"/>
              <a:t> Service, utilizza strumentazione di alta qualità, poiché ha lavorato con Samsung Italia dal 1994 </a:t>
            </a:r>
            <a:r>
              <a:rPr lang="it-IT" sz="2000" dirty="0"/>
              <a:t>come</a:t>
            </a:r>
            <a:r>
              <a:rPr lang="it-IT" sz="2000" b="1" u="sng" dirty="0" smtClean="0"/>
              <a:t>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it-IT" sz="2000" b="1" u="sng" cap="small" dirty="0" smtClean="0"/>
              <a:t>Centro di Assistenza Tecnica Audio Video  di secondo livello, operando dunque a livello componente.</a:t>
            </a:r>
            <a:r>
              <a:rPr lang="it-IT" sz="2000" cap="small" dirty="0" smtClean="0"/>
              <a:t>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it-IT" sz="2000" dirty="0" smtClean="0"/>
              <a:t>Per consentire di operare a livello componente, a prescindere della classica strumentazione ma, sempre di qualità, quali  strumenti di lavoro di marche prestigiose come </a:t>
            </a:r>
            <a:r>
              <a:rPr lang="it-IT" sz="2000" b="1" dirty="0" err="1" smtClean="0"/>
              <a:t>Weller</a:t>
            </a:r>
            <a:r>
              <a:rPr lang="it-IT" sz="2000" b="1" dirty="0" smtClean="0"/>
              <a:t> / </a:t>
            </a:r>
            <a:r>
              <a:rPr lang="it-IT" sz="2000" b="1" dirty="0" err="1" smtClean="0"/>
              <a:t>Fluke</a:t>
            </a:r>
            <a:r>
              <a:rPr lang="it-IT" sz="2000" dirty="0"/>
              <a:t>,</a:t>
            </a:r>
            <a:r>
              <a:rPr lang="it-IT" sz="2000" dirty="0" smtClean="0"/>
              <a:t> la Errediesse  dispone di una </a:t>
            </a:r>
            <a:r>
              <a:rPr lang="it-IT" sz="2000" b="1" u="sng" dirty="0" smtClean="0"/>
              <a:t>Macchina </a:t>
            </a:r>
            <a:r>
              <a:rPr lang="it-IT" sz="2000" b="1" u="sng" dirty="0" err="1" smtClean="0"/>
              <a:t>Rework</a:t>
            </a:r>
            <a:r>
              <a:rPr lang="it-IT" sz="2000" b="1" u="sng" dirty="0" smtClean="0"/>
              <a:t> BGA Marca</a:t>
            </a:r>
            <a:r>
              <a:rPr lang="it-IT" sz="2000" dirty="0" smtClean="0"/>
              <a:t> </a:t>
            </a:r>
            <a:r>
              <a:rPr lang="it-IT" sz="2000" b="1" u="sng" dirty="0" err="1" smtClean="0"/>
              <a:t>Metcal</a:t>
            </a:r>
            <a:r>
              <a:rPr lang="it-IT" sz="2000" dirty="0" smtClean="0"/>
              <a:t> completamente all’avanguardia.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it-IT" sz="2000" dirty="0" smtClean="0"/>
              <a:t>Inoltre tutta la strumentazione di misura è periodicamente tarata con campioni di riferimento di </a:t>
            </a:r>
            <a:r>
              <a:rPr lang="it-IT" sz="2000" b="1" i="1" dirty="0" smtClean="0"/>
              <a:t>centri SIT </a:t>
            </a:r>
            <a:r>
              <a:rPr lang="it-IT" sz="2000" dirty="0" smtClean="0"/>
              <a:t>con relativo certificato.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1000" cy="1080120"/>
          </a:xfrm>
        </p:spPr>
        <p:txBody>
          <a:bodyPr>
            <a:normAutofit fontScale="90000"/>
          </a:bodyPr>
          <a:lstStyle/>
          <a:p>
            <a:pPr algn="r"/>
            <a:r>
              <a:rPr lang="it-IT" sz="2400" cap="small" dirty="0" smtClean="0"/>
              <a:t>Centro Assistenza Operante A Livello Componente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1080120" cy="48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it-IT" dirty="0" smtClean="0"/>
              <a:t>La BGA della </a:t>
            </a:r>
            <a:r>
              <a:rPr lang="it-IT" b="1" u="sng" dirty="0" err="1" smtClean="0"/>
              <a:t>Metcal</a:t>
            </a:r>
            <a:r>
              <a:rPr lang="it-IT" dirty="0" smtClean="0"/>
              <a:t> è una macchina che è assolutamente necessaria per poter operare al  secondo livello.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it-IT" dirty="0" smtClean="0"/>
              <a:t>Appunto consente di rimuovere, o saldare componenti </a:t>
            </a:r>
            <a:r>
              <a:rPr lang="it-IT" b="1" u="sng" dirty="0" smtClean="0"/>
              <a:t>BGA-SMD–QFP-PLCC-SMT-CSP</a:t>
            </a:r>
            <a:r>
              <a:rPr lang="it-IT" dirty="0" smtClean="0"/>
              <a:t>.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it-IT" dirty="0" smtClean="0"/>
              <a:t>Equipaggiata inoltre, di una telecamera che riesce dunque a favorire la particolare centratura del componente </a:t>
            </a:r>
            <a:r>
              <a:rPr lang="it-IT" cap="small" dirty="0" err="1" smtClean="0"/>
              <a:t>Bga</a:t>
            </a:r>
            <a:r>
              <a:rPr lang="it-IT" dirty="0" smtClean="0"/>
              <a:t> sulle </a:t>
            </a:r>
            <a:r>
              <a:rPr lang="it-IT" cap="small" dirty="0" err="1" smtClean="0"/>
              <a:t>Pcb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   </a:t>
            </a:r>
            <a:r>
              <a:rPr lang="it-IT" sz="4000" cap="small" dirty="0" smtClean="0"/>
              <a:t>Macchina BGA </a:t>
            </a:r>
            <a:r>
              <a:rPr lang="it-IT" sz="4000" cap="small" dirty="0" err="1" smtClean="0"/>
              <a:t>Rework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785794"/>
            <a:ext cx="12463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sz="1400" b="1" u="sng" dirty="0" smtClean="0"/>
          </a:p>
          <a:p>
            <a:pPr marL="0" indent="0">
              <a:buNone/>
            </a:pPr>
            <a:r>
              <a:rPr lang="it-IT" b="1" u="sng" dirty="0" smtClean="0"/>
              <a:t>Errediesse Service Srl</a:t>
            </a:r>
            <a:r>
              <a:rPr lang="it-IT" dirty="0" smtClean="0"/>
              <a:t>, 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Professionalità, qualità e competenza, nell’ambito dell’Assistenza Tecnica e installazione: Audio Video - Strumenti Musicali – Audio Professionale – Office – </a:t>
            </a:r>
            <a:r>
              <a:rPr lang="it-IT" dirty="0" err="1" smtClean="0"/>
              <a:t>Lighting</a:t>
            </a:r>
            <a:r>
              <a:rPr lang="it-IT" dirty="0" smtClean="0"/>
              <a:t> - Elettrodomestici e Telefonia Cellulare .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Riparazione e Restauro apparecchi d’epoca</a:t>
            </a:r>
          </a:p>
          <a:p>
            <a:pPr algn="just">
              <a:lnSpc>
                <a:spcPct val="120000"/>
              </a:lnSpc>
            </a:pPr>
            <a:r>
              <a:rPr lang="it-IT" dirty="0"/>
              <a:t>Riparazioni personal computer </a:t>
            </a:r>
          </a:p>
          <a:p>
            <a:pPr algn="just">
              <a:lnSpc>
                <a:spcPct val="120000"/>
              </a:lnSpc>
            </a:pPr>
            <a:r>
              <a:rPr lang="it-IT" dirty="0"/>
              <a:t>Installazioni di reti domestiche e </a:t>
            </a:r>
            <a:r>
              <a:rPr lang="it-IT" dirty="0" smtClean="0"/>
              <a:t>aziendali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Installazione antenne DTV e SAT </a:t>
            </a:r>
            <a:endParaRPr lang="it-IT" dirty="0"/>
          </a:p>
          <a:p>
            <a:pPr algn="just">
              <a:lnSpc>
                <a:spcPct val="120000"/>
              </a:lnSpc>
            </a:pPr>
            <a:r>
              <a:rPr lang="it-IT" dirty="0" smtClean="0"/>
              <a:t>Rivenditore Autorizzato LOEWE 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Assistenza autorizzata ed installazione Totem Multimediali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Installazione ed Assistenza Lavagne Interattive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Installazione ed Assistenza Monitor Professionali “</a:t>
            </a:r>
            <a:r>
              <a:rPr lang="it-IT" dirty="0" err="1" smtClean="0"/>
              <a:t>Videowall</a:t>
            </a:r>
            <a:r>
              <a:rPr lang="it-IT" dirty="0" smtClean="0"/>
              <a:t>”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Fornitura, Installazione ed Assistenza impianti Audio Wi-Fi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it-IT" dirty="0" smtClean="0"/>
              <a:t>Dispone inoltre anche di una macchina </a:t>
            </a:r>
            <a:r>
              <a:rPr lang="it-IT" b="1" u="sng" dirty="0" err="1" smtClean="0"/>
              <a:t>Reballing</a:t>
            </a:r>
            <a:r>
              <a:rPr lang="it-IT" dirty="0" smtClean="0"/>
              <a:t>; che consente appunto a recuperare attraverso un processo di </a:t>
            </a:r>
            <a:r>
              <a:rPr lang="it-IT" dirty="0" err="1" smtClean="0"/>
              <a:t>reballing</a:t>
            </a:r>
            <a:r>
              <a:rPr lang="it-IT" dirty="0" smtClean="0"/>
              <a:t>  i singoli componenti </a:t>
            </a:r>
            <a:r>
              <a:rPr lang="it-IT" cap="small" dirty="0" err="1"/>
              <a:t>Bga</a:t>
            </a:r>
            <a:r>
              <a:rPr lang="it-IT" dirty="0" smtClean="0"/>
              <a:t> Rimossi.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62000" y="188640"/>
            <a:ext cx="8001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     </a:t>
            </a:r>
            <a:br>
              <a:rPr lang="it-IT" dirty="0" smtClean="0"/>
            </a:br>
            <a:r>
              <a:rPr lang="it-IT" dirty="0" smtClean="0"/>
              <a:t>        </a:t>
            </a:r>
            <a:r>
              <a:rPr lang="it-IT" cap="small" dirty="0" smtClean="0"/>
              <a:t>Macchina </a:t>
            </a:r>
            <a:r>
              <a:rPr lang="it-IT" cap="small" dirty="0" err="1" smtClean="0"/>
              <a:t>Reballing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1656184" cy="658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8004048" cy="4572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u="sng" dirty="0" smtClean="0"/>
              <a:t>La Errediesse Service</a:t>
            </a:r>
          </a:p>
          <a:p>
            <a:pPr marL="0" indent="0" algn="just">
              <a:buNone/>
            </a:pPr>
            <a:r>
              <a:rPr lang="it-IT" sz="2000" dirty="0" smtClean="0"/>
              <a:t>Dispone di un area Epa.</a:t>
            </a:r>
          </a:p>
          <a:p>
            <a:pPr algn="just"/>
            <a:r>
              <a:rPr lang="it-IT" sz="2000" dirty="0" smtClean="0"/>
              <a:t>I Tecnici lavorano utilizzando,  sottotacchi, braccialetti e camici ESD.</a:t>
            </a:r>
          </a:p>
          <a:p>
            <a:pPr algn="just"/>
            <a:r>
              <a:rPr lang="it-IT" sz="2000" dirty="0" smtClean="0"/>
              <a:t>Viene testata l’umidità attraverso uno strumento “</a:t>
            </a:r>
            <a:r>
              <a:rPr lang="it-IT" sz="2000" b="1" dirty="0" smtClean="0"/>
              <a:t>DATA LOGGER” </a:t>
            </a:r>
            <a:r>
              <a:rPr lang="it-IT" sz="2000" dirty="0" smtClean="0"/>
              <a:t>il quale  ogni due ore testa l’ambiente ed esegue un grafico di umidità e temperatura. Un processo dunque, per controllare la percentuale dell’umidità, quindi la conducibilità dei tappeti e delle sedie antistatiche verso massa.</a:t>
            </a:r>
          </a:p>
          <a:p>
            <a:pPr algn="just"/>
            <a:r>
              <a:rPr lang="it-IT" sz="2000" dirty="0" smtClean="0"/>
              <a:t>Viene misurata la conducibilità dei camici una volta la settimana; dell’area di lavoro, del tappeto isola epa e dei tappetini banchi di lavoro, attraverso uno strumento particolare “</a:t>
            </a:r>
            <a:r>
              <a:rPr lang="it-IT" sz="2000" b="1" dirty="0" smtClean="0"/>
              <a:t>ESD SURFACE RESISTENCE CHECKER.</a:t>
            </a:r>
          </a:p>
          <a:p>
            <a:r>
              <a:rPr lang="it-IT" sz="2000" dirty="0" smtClean="0"/>
              <a:t>I Sottotacchi ed i braccialetti, vengono testati  ogni  giorno,  attraverso una </a:t>
            </a:r>
            <a:r>
              <a:rPr lang="it-IT" sz="2000" b="1" u="sng" dirty="0" smtClean="0"/>
              <a:t>Stazione Test </a:t>
            </a:r>
            <a:r>
              <a:rPr lang="it-IT" sz="2000" b="1" u="sng" dirty="0" err="1" smtClean="0"/>
              <a:t>Esd</a:t>
            </a:r>
            <a:r>
              <a:rPr lang="it-IT" sz="2000" b="1" dirty="0" smtClean="0"/>
              <a:t>.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</a:t>
            </a:r>
            <a:r>
              <a:rPr lang="it-IT" sz="2200" cap="small" dirty="0" smtClean="0"/>
              <a:t>ESD </a:t>
            </a:r>
            <a:r>
              <a:rPr lang="it-IT" sz="2200" cap="small" dirty="0" err="1" smtClean="0"/>
              <a:t>Protected</a:t>
            </a:r>
            <a:r>
              <a:rPr lang="it-IT" sz="2200" cap="small" dirty="0" smtClean="0"/>
              <a:t> Area -breve  descrizione processi</a:t>
            </a:r>
            <a:endParaRPr lang="it-IT" sz="22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1030912" cy="41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4000" b="1" u="sng" dirty="0" smtClean="0"/>
              <a:t>La Errediesse Service 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Riesce a servire la clientela privata e aziendale, sia a Napoli che in provincia, grazie alle sue posizioni strategiche. Infatti dispone di un locale al </a:t>
            </a:r>
            <a:r>
              <a:rPr lang="it-IT" b="1" u="sng" dirty="0" smtClean="0"/>
              <a:t>Vomero</a:t>
            </a:r>
            <a:r>
              <a:rPr lang="it-IT" dirty="0" smtClean="0"/>
              <a:t> per un totale di circa 100mq ed un secondo in provincia di Napoli, a </a:t>
            </a:r>
            <a:r>
              <a:rPr lang="it-IT" b="1" u="sng" dirty="0" smtClean="0"/>
              <a:t>Casoria,</a:t>
            </a:r>
            <a:r>
              <a:rPr lang="it-IT" dirty="0" smtClean="0"/>
              <a:t> di circa 140mq completamente indipendente. La sede di Casoria, molto più giovane, nasce nel 2008 come Centro Assistenza Sharp Italia. Completamente innovativa, la succursale è collegata in remoto al server unico della sede del Vomero, dispone di </a:t>
            </a:r>
            <a:r>
              <a:rPr lang="it-IT" dirty="0"/>
              <a:t>u</a:t>
            </a:r>
            <a:r>
              <a:rPr lang="it-IT" dirty="0" smtClean="0"/>
              <a:t>na reception dedicata ai marchi Sharp e Philips e di un laboratorio all’avanguardia. 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Il laboratorio in sede, riesce a gestire le esigenze della provincia di Napoli </a:t>
            </a:r>
            <a:r>
              <a:rPr lang="it-IT" b="1" dirty="0" err="1" smtClean="0"/>
              <a:t>Carry</a:t>
            </a:r>
            <a:r>
              <a:rPr lang="it-IT" b="1" dirty="0" smtClean="0"/>
              <a:t> in</a:t>
            </a:r>
            <a:r>
              <a:rPr lang="it-IT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Le riparazioni </a:t>
            </a:r>
            <a:r>
              <a:rPr lang="it-IT" b="1" dirty="0" smtClean="0"/>
              <a:t>On Site </a:t>
            </a:r>
            <a:r>
              <a:rPr lang="it-IT" dirty="0" smtClean="0"/>
              <a:t>invece, sono servite e gestite dalla sede principale.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La succursale offre ampia possibilità di parcheggio, essendo locata in un parco di nuova costruzione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Inoltre eseguiamo per tutto il territorio campano ritiri e riparazioni domiciliari (on Site)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cap="small" dirty="0" smtClean="0"/>
              <a:t>Sedi Vomero &amp; Casoria</a:t>
            </a:r>
            <a:endParaRPr lang="it-IT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1246366" cy="556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95976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  </a:t>
            </a:r>
            <a:r>
              <a:rPr lang="it-IT" sz="4000" dirty="0" smtClean="0"/>
              <a:t> Partnership  2016</a:t>
            </a:r>
            <a:endParaRPr lang="it-IT" sz="4000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20080" cy="429198"/>
          </a:xfrm>
          <a:prstGeom prst="rect">
            <a:avLst/>
          </a:prstGeom>
        </p:spPr>
      </p:pic>
      <p:pic>
        <p:nvPicPr>
          <p:cNvPr id="5" name="Immagine 4" descr="Logo Sh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1656184" cy="456410"/>
          </a:xfrm>
          <a:prstGeom prst="rect">
            <a:avLst/>
          </a:prstGeom>
        </p:spPr>
      </p:pic>
      <p:pic>
        <p:nvPicPr>
          <p:cNvPr id="7" name="Immagine 6" descr="Logo sams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284984"/>
            <a:ext cx="1092121" cy="504056"/>
          </a:xfrm>
          <a:prstGeom prst="rect">
            <a:avLst/>
          </a:prstGeom>
        </p:spPr>
      </p:pic>
      <p:pic>
        <p:nvPicPr>
          <p:cNvPr id="10" name="Immagine 9" descr="https://encrypted-tbn1.gstatic.com/images?q=tbn:ANd9GcTcu0JRtSkTrXRqivqh1B5nMQ4F57aE5ZDYw5ko-MAO8cEubrPtDg">
            <a:hlinkClick r:id="rId5"/>
          </p:cNvPr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187624" y="162880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https://encrypted-tbn0.gstatic.com/images?q=tbn:ANd9GcSHX7XDeqJlJqGqQqyAAuVOgz1LdNHZyhxfzm_QjxRJFXPml-xFhA">
            <a:hlinkClick r:id="rId8"/>
          </p:cNvPr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835696" y="1628800"/>
            <a:ext cx="1512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700808"/>
            <a:ext cx="172819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2348880"/>
            <a:ext cx="1944216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1700808"/>
            <a:ext cx="1071570" cy="5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E:\Manuali\Documenti Errediesse Service Case Madri &amp; Modulistica\Documenti Errediesse Service\Presentazione Az.Banner Ricevute Forate Bigliettini Volantini  &amp; Loghi\Loghi\blackberr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3284984"/>
            <a:ext cx="1080120" cy="45005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3284984"/>
            <a:ext cx="936104" cy="4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5616" y="4653136"/>
            <a:ext cx="936104" cy="3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3728" y="4725144"/>
            <a:ext cx="1152128" cy="3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47864" y="4653136"/>
            <a:ext cx="1008112" cy="4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1115616" y="126876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Settore Audio Video</a:t>
            </a:r>
            <a:endParaRPr lang="it-IT" b="1" dirty="0"/>
          </a:p>
        </p:txBody>
      </p:sp>
      <p:sp>
        <p:nvSpPr>
          <p:cNvPr id="23" name="Rettangolo 22"/>
          <p:cNvSpPr/>
          <p:nvPr/>
        </p:nvSpPr>
        <p:spPr>
          <a:xfrm>
            <a:off x="1043608" y="2852936"/>
            <a:ext cx="422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Settore  Telefonia Cellulare</a:t>
            </a:r>
            <a:endParaRPr lang="it-IT" b="1" dirty="0"/>
          </a:p>
        </p:txBody>
      </p:sp>
      <p:sp>
        <p:nvSpPr>
          <p:cNvPr id="24" name="Rettangolo 23"/>
          <p:cNvSpPr/>
          <p:nvPr/>
        </p:nvSpPr>
        <p:spPr>
          <a:xfrm rot="10800000" flipV="1">
            <a:off x="1043608" y="4293096"/>
            <a:ext cx="427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Settore Audio Professionale</a:t>
            </a:r>
            <a:endParaRPr lang="it-IT" b="1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15616" y="3861048"/>
            <a:ext cx="1368152" cy="34529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79912" y="3861048"/>
            <a:ext cx="720080" cy="388217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580113" y="3284984"/>
            <a:ext cx="720080" cy="446067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596337" y="3284984"/>
            <a:ext cx="792088" cy="549921"/>
          </a:xfrm>
          <a:prstGeom prst="rect">
            <a:avLst/>
          </a:prstGeom>
        </p:spPr>
      </p:pic>
      <p:pic>
        <p:nvPicPr>
          <p:cNvPr id="30" name="Immagine 29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008112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108012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ttangolo 31"/>
          <p:cNvSpPr/>
          <p:nvPr/>
        </p:nvSpPr>
        <p:spPr>
          <a:xfrm rot="10800000" flipV="1">
            <a:off x="1043608" y="5661248"/>
            <a:ext cx="427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Settore Elettrodomestici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4941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g_hi" descr="Descrizione: http://t1.gstatic.com/images?q=tbn:ANd9GcSKpajgthYuNQ4ZkrtvyfocRCiKQDgXV8Tb2dZGynu9PRVnP98I1Q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85438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zione: http://t1.gstatic.com/images?q=tbn:ANd9GcQccXIOk3SgXK-UR4nj33yPpkroWoKh0yJIZUEhzJCANqoRtmz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504056" cy="4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crizione: http://t2.gstatic.com/images?q=tbn:ANd9GcSUv6mHYTyMXucXZq_eSxntXoHslK3quQz9kmqoPrA-yV67jDJ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4837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escrizione: http://t1.gstatic.com/images?q=tbn:ANd9GcSeEYo4wf8UtALSU-C3gk7s_GOBYwW3kS4P_N04qvcDun4zNEYb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66157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crizione: http://t3.gstatic.com/images?q=tbn:ANd9GcQ38iHpirv_szywSx3wIT_EMY_O38F8lT1fwQUjtIdqZDeF1PfPuQ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774171" cy="4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653136"/>
            <a:ext cx="173302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57191"/>
            <a:ext cx="864096" cy="4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653136"/>
            <a:ext cx="121576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8435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Immagine 204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33" y="6021288"/>
            <a:ext cx="149453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Immagine 205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6070431"/>
            <a:ext cx="1584177" cy="3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Immagine 2076" descr="Descrizione: Logo Sha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21288"/>
            <a:ext cx="1440160" cy="3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49280"/>
            <a:ext cx="1584176" cy="40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</a:t>
            </a:r>
            <a:r>
              <a:rPr lang="it-IT" cap="small" dirty="0" smtClean="0"/>
              <a:t>Foto Sede Vomero</a:t>
            </a:r>
            <a:endParaRPr lang="it-IT" cap="small" dirty="0"/>
          </a:p>
        </p:txBody>
      </p:sp>
      <p:pic>
        <p:nvPicPr>
          <p:cNvPr id="1027" name="Picture 3" descr="C:\DOCUME~1\DANIEL~1.SAN\IMPOST~1\Temp\Rar$DR01.859\Foto vetrin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2736304" cy="1613718"/>
          </a:xfrm>
          <a:prstGeom prst="rect">
            <a:avLst/>
          </a:prstGeom>
          <a:noFill/>
        </p:spPr>
      </p:pic>
      <p:pic>
        <p:nvPicPr>
          <p:cNvPr id="4" name="Picture 2" descr="C:\DOCUME~1\DANIEL~1.SAN\IMPOST~1\Temp\Rar$DR05.686\IMAG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13176"/>
            <a:ext cx="2664296" cy="1728192"/>
          </a:xfrm>
          <a:prstGeom prst="rect">
            <a:avLst/>
          </a:prstGeom>
          <a:noFill/>
        </p:spPr>
      </p:pic>
      <p:pic>
        <p:nvPicPr>
          <p:cNvPr id="12" name="Immagine 11" descr="logo_rd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764704"/>
            <a:ext cx="1656184" cy="648072"/>
          </a:xfrm>
          <a:prstGeom prst="rect">
            <a:avLst/>
          </a:prstGeo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2622" y="2996952"/>
            <a:ext cx="246154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063807"/>
            <a:ext cx="2736304" cy="16775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303885"/>
            <a:ext cx="2664296" cy="16372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412775"/>
            <a:ext cx="2664296" cy="18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556792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        </a:t>
            </a:r>
            <a:r>
              <a:rPr lang="it-IT" sz="4000" cap="small" dirty="0" smtClean="0"/>
              <a:t>Foto Sede Casoria</a:t>
            </a:r>
            <a:endParaRPr lang="it-IT" sz="4000" cap="small" dirty="0"/>
          </a:p>
        </p:txBody>
      </p:sp>
      <p:pic>
        <p:nvPicPr>
          <p:cNvPr id="10" name="Immagine 9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1584176" cy="50405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672408" cy="244444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1150"/>
            <a:ext cx="3672408" cy="245592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221088"/>
            <a:ext cx="3672408" cy="2455923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224914"/>
            <a:ext cx="3672408" cy="244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           </a:t>
            </a:r>
            <a:r>
              <a:rPr lang="it-IT" sz="6000" cap="small" dirty="0" smtClean="0"/>
              <a:t>Certificazioni</a:t>
            </a:r>
            <a:endParaRPr lang="it-IT" sz="6000" cap="small" dirty="0"/>
          </a:p>
        </p:txBody>
      </p:sp>
      <p:pic>
        <p:nvPicPr>
          <p:cNvPr id="10" name="Immagine 9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1584176" cy="504056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1108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400" dirty="0" smtClean="0"/>
              <a:t>La </a:t>
            </a:r>
            <a:r>
              <a:rPr lang="it-IT" sz="1400" dirty="0" err="1" smtClean="0"/>
              <a:t>Errediesse</a:t>
            </a:r>
            <a:r>
              <a:rPr lang="it-IT" sz="1400" dirty="0" smtClean="0"/>
              <a:t> Service S.r.l., </a:t>
            </a:r>
            <a:r>
              <a:rPr lang="it-IT" sz="1400" dirty="0"/>
              <a:t>da sempre impegnata in un processo di costante crescita e rinnovamento, ha conseguito </a:t>
            </a:r>
            <a:r>
              <a:rPr lang="it-IT" sz="1400" i="1" u="sng" dirty="0"/>
              <a:t>la Certificazione di Sistema di Gestione della Qualità ai sensi della Norma UNI EN ISO 9001: 2008</a:t>
            </a:r>
            <a:r>
              <a:rPr lang="it-IT" sz="1500" i="1" u="sng" dirty="0"/>
              <a:t>.</a:t>
            </a:r>
            <a:endParaRPr lang="it-IT" sz="1500" dirty="0"/>
          </a:p>
          <a:p>
            <a:pPr marL="0" indent="0">
              <a:buNone/>
            </a:pPr>
            <a:r>
              <a:rPr lang="it-IT" sz="1500" dirty="0" smtClean="0"/>
              <a:t>.</a:t>
            </a:r>
            <a:endParaRPr lang="it-IT" sz="1500" dirty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75856" y="2555026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Lavorare nell’ottica della Qualità è stato il nostro primario obiettivo e per questo abbiamo puntato sulla Certificazione di Sistema di Gestione della Qualità per divenire una società in continua crescita, che punta ad offrire servizi basati su principi quali </a:t>
            </a:r>
            <a:r>
              <a:rPr lang="it-IT" sz="1400" b="1" dirty="0"/>
              <a:t>professionalità, impegno, disponibilità e rapidità</a:t>
            </a:r>
            <a:r>
              <a:rPr lang="it-IT" sz="1400" dirty="0"/>
              <a:t>, ma soprattutto nel capire le necessità del cliente e renderle concrete mediante i nostri servizi.</a:t>
            </a:r>
          </a:p>
          <a:p>
            <a:pPr algn="just"/>
            <a:r>
              <a:rPr lang="it-IT" sz="1400" dirty="0"/>
              <a:t>Insomma, Ci siamo dati delle regole, abbiamo stabilito degli standard qualitativi per i nostri servizi, abbiamo messo sotto controllo il nostro processo</a:t>
            </a:r>
          </a:p>
        </p:txBody>
      </p:sp>
      <p:pic>
        <p:nvPicPr>
          <p:cNvPr id="15" name="Immagin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710110" cy="417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66429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72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>
                <a:latin typeface="Lucida Calligraphy"/>
                <a:cs typeface="Lucida Calligraphy"/>
              </a:rPr>
              <a:t>   Grazie per aver dedicato qualche minuto alla presentazione.</a:t>
            </a:r>
          </a:p>
          <a:p>
            <a:pPr algn="ctr">
              <a:buNone/>
            </a:pPr>
            <a:endParaRPr lang="it-IT" dirty="0" smtClean="0">
              <a:latin typeface="Lucida Calligraphy"/>
              <a:cs typeface="Lucida Calligraphy"/>
            </a:endParaRPr>
          </a:p>
          <a:p>
            <a:pPr algn="ctr">
              <a:buNone/>
            </a:pPr>
            <a:r>
              <a:rPr lang="it-IT" dirty="0" smtClean="0">
                <a:latin typeface="Lucida Calligraphy"/>
                <a:cs typeface="Lucida Calligraphy"/>
              </a:rPr>
              <a:t>   Cordiali Saluti</a:t>
            </a:r>
          </a:p>
          <a:p>
            <a:pPr algn="ctr">
              <a:buNone/>
            </a:pPr>
            <a:r>
              <a:rPr lang="it-IT" dirty="0" smtClean="0">
                <a:latin typeface="Lucida Calligraphy"/>
                <a:cs typeface="Lucida Calligraphy"/>
              </a:rPr>
              <a:t>   Daniele Santamaria</a:t>
            </a:r>
            <a:endParaRPr lang="it-IT" dirty="0">
              <a:latin typeface="Lucida Calligraphy"/>
              <a:cs typeface="Lucida Calligraphy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Errediesse Service</a:t>
            </a:r>
            <a:endParaRPr lang="it-IT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1656184" cy="648072"/>
          </a:xfrm>
          <a:prstGeom prst="rect">
            <a:avLst/>
          </a:prstGeom>
        </p:spPr>
      </p:pic>
      <p:pic>
        <p:nvPicPr>
          <p:cNvPr id="5" name="Spinning64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44008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84784"/>
            <a:ext cx="8004048" cy="48531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Da Marzo </a:t>
            </a:r>
            <a:r>
              <a:rPr lang="it-IT" dirty="0"/>
              <a:t>2014 </a:t>
            </a:r>
            <a:r>
              <a:rPr lang="it-IT" b="1" i="1" dirty="0" err="1"/>
              <a:t>Errediesse</a:t>
            </a:r>
            <a:r>
              <a:rPr lang="it-IT" b="1" i="1" dirty="0"/>
              <a:t> Service </a:t>
            </a:r>
            <a:r>
              <a:rPr lang="it-IT" b="1" i="1" dirty="0" smtClean="0"/>
              <a:t>S.r.l.</a:t>
            </a:r>
            <a:r>
              <a:rPr lang="it-IT" dirty="0" smtClean="0"/>
              <a:t> </a:t>
            </a:r>
            <a:r>
              <a:rPr lang="it-IT" dirty="0"/>
              <a:t>ha ricevuto mandato </a:t>
            </a:r>
            <a:r>
              <a:rPr lang="it-IT" dirty="0" smtClean="0"/>
              <a:t>ufficiale dalla società </a:t>
            </a:r>
            <a:r>
              <a:rPr lang="it-IT" i="1" dirty="0" smtClean="0"/>
              <a:t>Smart</a:t>
            </a:r>
            <a:r>
              <a:rPr lang="it-IT" dirty="0" smtClean="0"/>
              <a:t> </a:t>
            </a:r>
            <a:r>
              <a:rPr lang="it-IT" dirty="0"/>
              <a:t>come Centro Assistenza Autorizzato</a:t>
            </a:r>
            <a:r>
              <a:rPr lang="it-IT" dirty="0" smtClean="0"/>
              <a:t> per i marchi di telefonia mobile:</a:t>
            </a:r>
          </a:p>
          <a:p>
            <a:pPr algn="just">
              <a:lnSpc>
                <a:spcPct val="150000"/>
              </a:lnSpc>
            </a:pPr>
            <a:r>
              <a:rPr lang="it-IT" sz="2400" dirty="0"/>
              <a:t>HUAWEI</a:t>
            </a:r>
          </a:p>
          <a:p>
            <a:pPr algn="just">
              <a:lnSpc>
                <a:spcPct val="150000"/>
              </a:lnSpc>
            </a:pPr>
            <a:r>
              <a:rPr lang="it-IT" sz="2400" dirty="0"/>
              <a:t>ZTE</a:t>
            </a:r>
          </a:p>
          <a:p>
            <a:pPr algn="just">
              <a:lnSpc>
                <a:spcPct val="150000"/>
              </a:lnSpc>
            </a:pPr>
            <a:r>
              <a:rPr lang="it-IT" sz="2400" dirty="0"/>
              <a:t>WIKO</a:t>
            </a:r>
          </a:p>
          <a:p>
            <a:pPr algn="just">
              <a:lnSpc>
                <a:spcPct val="150000"/>
              </a:lnSpc>
            </a:pPr>
            <a:r>
              <a:rPr lang="it-IT" sz="2400" dirty="0" smtClean="0"/>
              <a:t>HISENSE</a:t>
            </a:r>
            <a:endParaRPr lang="it-IT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Inoltre è diventata unico </a:t>
            </a:r>
            <a:r>
              <a:rPr lang="it-IT" b="1" i="1" dirty="0" smtClean="0"/>
              <a:t>Centro Regionale </a:t>
            </a:r>
            <a:r>
              <a:rPr lang="it-IT" dirty="0" smtClean="0"/>
              <a:t>per la riparazione locale, quindi presso i propri laboratori, per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b="1" i="1" dirty="0" smtClean="0"/>
              <a:t> Smartphone / Tablet  TREVI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b="1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455285"/>
            <a:ext cx="1477516" cy="3728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05064"/>
            <a:ext cx="723900" cy="3902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73016"/>
            <a:ext cx="969640" cy="3698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996952"/>
            <a:ext cx="855216" cy="5297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73678" y="6021288"/>
            <a:ext cx="902378" cy="6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84784"/>
            <a:ext cx="8004048" cy="48531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Da Marzo 2015 </a:t>
            </a:r>
            <a:r>
              <a:rPr lang="it-IT" b="1" i="1" dirty="0" err="1" smtClean="0"/>
              <a:t>Errediesse</a:t>
            </a:r>
            <a:r>
              <a:rPr lang="it-IT" b="1" i="1" dirty="0" smtClean="0"/>
              <a:t> </a:t>
            </a:r>
            <a:r>
              <a:rPr lang="it-IT" b="1" i="1" dirty="0"/>
              <a:t>Service </a:t>
            </a:r>
            <a:r>
              <a:rPr lang="it-IT" b="1" i="1" dirty="0" smtClean="0"/>
              <a:t>S.r.l.</a:t>
            </a:r>
            <a:r>
              <a:rPr lang="it-IT" dirty="0" smtClean="0"/>
              <a:t> è centro assistenza autorizzato “raccolta” Audio Video: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b="1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785110" cy="1320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82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56792"/>
            <a:ext cx="8004048" cy="1800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/>
              <a:t>La </a:t>
            </a:r>
            <a:r>
              <a:rPr lang="it-IT" dirty="0" err="1"/>
              <a:t>Errediesse</a:t>
            </a:r>
            <a:r>
              <a:rPr lang="it-IT" dirty="0"/>
              <a:t> </a:t>
            </a:r>
            <a:r>
              <a:rPr lang="it-IT" dirty="0" smtClean="0"/>
              <a:t>Service è anche un </a:t>
            </a:r>
            <a:r>
              <a:rPr lang="it-IT" dirty="0"/>
              <a:t>centro Assistenza Autorizzato Sharp per </a:t>
            </a:r>
            <a:r>
              <a:rPr lang="it-IT" b="1" i="1" dirty="0"/>
              <a:t>Lavagne Interattive </a:t>
            </a:r>
            <a:r>
              <a:rPr lang="it-IT" dirty="0"/>
              <a:t>nonché un </a:t>
            </a:r>
            <a:r>
              <a:rPr lang="it-IT" dirty="0" smtClean="0"/>
              <a:t>Installatore Certificato e Autorizzato.</a:t>
            </a:r>
            <a:endParaRPr lang="it-IT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3264072"/>
            <a:ext cx="4536504" cy="369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it-IT" dirty="0"/>
              <a:t>Le nuove tecnologie, che nel corso degli anni vengono introdotte nelle scuole italiane, stanno cambiando il modo di far didattica. L’apprendimento diventa interattivo e ciò stimola in modo positivo docenti e studenti, evidenziando aspetti più coinvolgenti e piacevoli all’interno della lezione. Le lavagne interattive multimediali, le cosiddette LIM, stanno gradualmente entrando nelle aule italiane. </a:t>
            </a:r>
          </a:p>
          <a:p>
            <a:endParaRPr lang="it-IT" dirty="0"/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263" y="3356992"/>
            <a:ext cx="1647121" cy="55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serverpdc\User_doc\daniele.santamaria\Desktop\Foto Lavagne  e Monitor Sharp\Sharp-lavagna-interatti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4581128"/>
            <a:ext cx="230425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0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8004048" cy="24482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it-IT" dirty="0"/>
              <a:t>La </a:t>
            </a:r>
            <a:r>
              <a:rPr lang="it-IT" dirty="0" err="1" smtClean="0"/>
              <a:t>Errediesse</a:t>
            </a:r>
            <a:r>
              <a:rPr lang="it-IT" dirty="0" smtClean="0"/>
              <a:t> Service si </a:t>
            </a:r>
            <a:r>
              <a:rPr lang="it-IT" dirty="0"/>
              <a:t>occupa delle più svariate applicazioni di impianti di sonorizzazione interni ed esterni, sistemi di videoconferenza, filodiffusione, proiezioni su schermi, impianti audio, nonché impianti per centri congresso e Hotel.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it-IT" dirty="0" smtClean="0"/>
              <a:t>Inoltre vanta </a:t>
            </a:r>
            <a:r>
              <a:rPr lang="it-IT" dirty="0"/>
              <a:t>una grossa esperienza in </a:t>
            </a:r>
            <a:r>
              <a:rPr lang="it-IT" b="1" dirty="0"/>
              <a:t>INSTALLAZIONE MONITOR PROFESSIONALI</a:t>
            </a:r>
            <a:r>
              <a:rPr lang="it-IT" dirty="0"/>
              <a:t> configurazione </a:t>
            </a:r>
            <a:r>
              <a:rPr lang="it-IT" b="1" i="1" dirty="0" err="1" smtClean="0"/>
              <a:t>Videowall</a:t>
            </a:r>
            <a:r>
              <a:rPr lang="it-IT" dirty="0" smtClean="0"/>
              <a:t>.</a:t>
            </a:r>
            <a:endParaRPr lang="it-IT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589004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Lavori eseguiti :</a:t>
            </a:r>
          </a:p>
          <a:p>
            <a:pPr algn="ctr"/>
            <a:r>
              <a:rPr lang="it-IT" sz="1600" dirty="0"/>
              <a:t>Installazione monitor in configurazione </a:t>
            </a:r>
            <a:r>
              <a:rPr lang="it-IT" sz="1600" dirty="0" err="1"/>
              <a:t>Videowall</a:t>
            </a:r>
            <a:r>
              <a:rPr lang="it-IT" sz="1600" dirty="0"/>
              <a:t> Sharp presso Conad /Bar </a:t>
            </a:r>
            <a:endParaRPr lang="it-IT" sz="1600" dirty="0" smtClean="0"/>
          </a:p>
          <a:p>
            <a:pPr algn="ctr"/>
            <a:r>
              <a:rPr lang="it-IT" sz="1600" dirty="0" smtClean="0"/>
              <a:t>sito </a:t>
            </a:r>
            <a:r>
              <a:rPr lang="it-IT" sz="1600" dirty="0"/>
              <a:t>in Vico </a:t>
            </a:r>
            <a:r>
              <a:rPr lang="it-IT" sz="1600" dirty="0" smtClean="0"/>
              <a:t>Belledonne </a:t>
            </a:r>
            <a:r>
              <a:rPr lang="it-IT" sz="1600" dirty="0"/>
              <a:t>a </a:t>
            </a:r>
            <a:r>
              <a:rPr lang="it-IT" sz="1600" dirty="0" err="1"/>
              <a:t>C</a:t>
            </a:r>
            <a:r>
              <a:rPr lang="it-IT" sz="1600" dirty="0" err="1" smtClean="0"/>
              <a:t>hiaia</a:t>
            </a:r>
            <a:r>
              <a:rPr lang="it-IT" sz="1600" dirty="0" smtClean="0"/>
              <a:t> Napoli</a:t>
            </a:r>
            <a:endParaRPr lang="it-IT" sz="1600" dirty="0"/>
          </a:p>
        </p:txBody>
      </p:sp>
      <p:pic>
        <p:nvPicPr>
          <p:cNvPr id="8" name="Immagine 7" descr="C:\Documents and Settings\daniele.santamaria\Impostazioni locali\Temporary Internet Files\Content.Outlook\W06Y2GZM\foto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Documents and Settings\daniele.santamaria\Impostazioni locali\Temporary Internet Files\Content.Outlook\W06Y2GZM\foto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1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7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8004048" cy="345638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1600" dirty="0" smtClean="0"/>
              <a:t>La </a:t>
            </a:r>
            <a:r>
              <a:rPr lang="it-IT" sz="1600" dirty="0" err="1" smtClean="0"/>
              <a:t>Errediesse</a:t>
            </a:r>
            <a:r>
              <a:rPr lang="it-IT" sz="1600" dirty="0" smtClean="0"/>
              <a:t> Service offre </a:t>
            </a:r>
            <a:r>
              <a:rPr lang="it-IT" sz="1600" dirty="0"/>
              <a:t>un nuovo servizio destinato soprattutto ad alberghi, strutture ricettive, agriturismo, B&amp;B, solarium, SPA, centri benessere, parchi giochi, ludoteche e </a:t>
            </a:r>
            <a:r>
              <a:rPr lang="it-IT" sz="1600" dirty="0" smtClean="0"/>
              <a:t>piscine: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i="1" dirty="0" smtClean="0"/>
              <a:t> </a:t>
            </a:r>
            <a:r>
              <a:rPr lang="it-IT" sz="2000" b="1" i="1" dirty="0"/>
              <a:t>Installazione e Assistenza Impianti Audio </a:t>
            </a:r>
            <a:r>
              <a:rPr lang="it-IT" sz="2000" b="1" i="1" dirty="0" smtClean="0"/>
              <a:t>Wi-Fi</a:t>
            </a:r>
            <a:r>
              <a:rPr lang="it-IT" sz="16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600" dirty="0" smtClean="0"/>
              <a:t>un </a:t>
            </a:r>
            <a:r>
              <a:rPr lang="it-IT" sz="1600" dirty="0"/>
              <a:t>impianto Audio completamente indipendente, con la possibilità di poter </a:t>
            </a:r>
            <a:r>
              <a:rPr lang="it-IT" sz="1600" dirty="0" smtClean="0"/>
              <a:t>scegliere </a:t>
            </a:r>
            <a:r>
              <a:rPr lang="it-IT" sz="1600" dirty="0"/>
              <a:t> diverse fonti nello stesso momento. Ad esempio; si potrà scegliere una musica classica in una sala ristorante e, contemporaneamente, ascoltare musica moderna in  solarium.  La scelta delle diverse fonti Audio potrà essere gestita in ogni sala o spazio aperto, con una semplice applicazione (gratuita) sui </a:t>
            </a:r>
            <a:r>
              <a:rPr lang="it-IT" sz="1600" dirty="0" smtClean="0"/>
              <a:t>Smart </a:t>
            </a:r>
            <a:r>
              <a:rPr lang="it-IT" sz="1600" dirty="0"/>
              <a:t>Phone. Il nostro impianto non ha bisogno di opere murarie e neppure della vostra attuale rete Wi</a:t>
            </a:r>
            <a:r>
              <a:rPr lang="it-IT" sz="1600" dirty="0" smtClean="0"/>
              <a:t>-Fi</a:t>
            </a:r>
            <a:r>
              <a:rPr lang="it-IT" sz="1600" dirty="0"/>
              <a:t>,  poiché funzionate con una rete Wi</a:t>
            </a:r>
            <a:r>
              <a:rPr lang="it-IT" sz="1600" dirty="0" smtClean="0"/>
              <a:t>-Fi  </a:t>
            </a:r>
            <a:r>
              <a:rPr lang="it-IT" sz="1600" dirty="0"/>
              <a:t>indipendente e senza fili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860" y="4908381"/>
            <a:ext cx="2573020" cy="15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33347"/>
            <a:ext cx="2622426" cy="14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http://www.impiantielettrici-capri.it/img/impianti/piscin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941168"/>
            <a:ext cx="2160240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92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8004048" cy="3384376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it-IT" sz="1600" dirty="0"/>
              <a:t>La </a:t>
            </a:r>
            <a:r>
              <a:rPr lang="it-IT" sz="1600" dirty="0" err="1" smtClean="0"/>
              <a:t>Errediesse</a:t>
            </a:r>
            <a:r>
              <a:rPr lang="it-IT" sz="1600" dirty="0" smtClean="0"/>
              <a:t> Service offre </a:t>
            </a:r>
            <a:r>
              <a:rPr lang="it-IT" sz="1600" dirty="0"/>
              <a:t>un servizio di </a:t>
            </a:r>
            <a:endParaRPr lang="it-IT" sz="1600" dirty="0" smtClean="0"/>
          </a:p>
          <a:p>
            <a:pPr marL="0" lvl="0" indent="0" algn="ctr">
              <a:lnSpc>
                <a:spcPct val="120000"/>
              </a:lnSpc>
              <a:buNone/>
            </a:pPr>
            <a:r>
              <a:rPr lang="it-IT" sz="1800" b="1" i="1" dirty="0" smtClean="0"/>
              <a:t>Installazione e Fornitura di Antifurti e Videosorveglianza</a:t>
            </a:r>
            <a:r>
              <a:rPr lang="it-IT" sz="2000" dirty="0"/>
              <a:t> </a:t>
            </a:r>
            <a:endParaRPr lang="it-IT" sz="2000" dirty="0" smtClean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it-IT" sz="1600" dirty="0" smtClean="0"/>
              <a:t>in </a:t>
            </a:r>
            <a:r>
              <a:rPr lang="it-IT" sz="1600" dirty="0"/>
              <a:t>abitazioni o negozi, strutture alberghiere, scuole statali o private, uffici, Enti o Comuni. La </a:t>
            </a:r>
            <a:r>
              <a:rPr lang="it-IT" sz="1600" dirty="0" err="1"/>
              <a:t>Errediesse</a:t>
            </a:r>
            <a:r>
              <a:rPr lang="it-IT" sz="1600" dirty="0"/>
              <a:t> è un azienda affiliata Meta System (http://</a:t>
            </a:r>
            <a:r>
              <a:rPr lang="it-IT" sz="1600" dirty="0" err="1"/>
              <a:t>www.metasystem.it</a:t>
            </a:r>
            <a:r>
              <a:rPr lang="it-IT" sz="1600" dirty="0"/>
              <a:t>), un azienda leader per questa tipologia di impianti. Il servizio consiste in un impianto sia di antintrusione che videosorveglianza </a:t>
            </a:r>
            <a:r>
              <a:rPr lang="it-IT" sz="1600" b="1" dirty="0"/>
              <a:t>“SENZA FILI</a:t>
            </a:r>
            <a:r>
              <a:rPr lang="it-IT" sz="1600" dirty="0"/>
              <a:t>” pertanto, non sarà previsto nessun opera muraria all’interno della struttura. Inoltre, i nostri impianti sono gestibili da </a:t>
            </a:r>
            <a:r>
              <a:rPr lang="it-IT" sz="1600" dirty="0" smtClean="0"/>
              <a:t>remoto </a:t>
            </a:r>
            <a:r>
              <a:rPr lang="it-IT" sz="1600" dirty="0"/>
              <a:t>con semplici e gratuite installazioni di “applicazioni” sui vostri Smart Phone</a:t>
            </a:r>
            <a:r>
              <a:rPr lang="it-IT" sz="1600" dirty="0" smtClean="0"/>
              <a:t>. </a:t>
            </a:r>
            <a:r>
              <a:rPr lang="it-IT" sz="1600" dirty="0"/>
              <a:t>L’impianto potrà essere visionato dai vostri tv di casa o attraverso un telefono cellulare nel caso vi trovate fuori casa. Quando siete fuori casa, l’impianto di antifurto potrà essere gestito anche dai vostri telefoni </a:t>
            </a:r>
            <a:r>
              <a:rPr lang="it-IT" sz="1600" dirty="0" smtClean="0"/>
              <a:t>cellulari/</a:t>
            </a:r>
            <a:r>
              <a:rPr lang="it-IT" sz="1600" dirty="0" err="1" smtClean="0"/>
              <a:t>tablet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8" name="Immagine 7" descr="http://www.inliberuscita.it/wordpress/wp-content/uploads/2014/05/img_videosorveglianza_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674" y="4978360"/>
            <a:ext cx="2746246" cy="16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http://www.vidia.it/Impianti-Videosorveglianza/wp-content/uploads/2013/07/videosorveglianza-ipad-iphone-android-we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13176"/>
            <a:ext cx="30243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40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8004048" cy="338437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it-IT" sz="1600" dirty="0"/>
              <a:t>La </a:t>
            </a:r>
            <a:r>
              <a:rPr lang="it-IT" sz="1600" dirty="0" err="1" smtClean="0"/>
              <a:t>Errediesse</a:t>
            </a:r>
            <a:r>
              <a:rPr lang="it-IT" sz="1600" dirty="0" smtClean="0"/>
              <a:t> Service offre </a:t>
            </a:r>
            <a:r>
              <a:rPr lang="it-IT" sz="1600" dirty="0"/>
              <a:t>un servizio di </a:t>
            </a:r>
            <a:endParaRPr lang="it-IT" sz="1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1800" b="1" i="1" dirty="0"/>
              <a:t>Installazione e Assistenza Impianti Audio/Video  Conferenza</a:t>
            </a:r>
          </a:p>
          <a:p>
            <a:pPr marL="0" indent="0" algn="just">
              <a:buNone/>
            </a:pPr>
            <a:r>
              <a:rPr lang="it-IT" sz="1600" dirty="0"/>
              <a:t>La </a:t>
            </a:r>
            <a:r>
              <a:rPr lang="it-IT" sz="1600" dirty="0" err="1"/>
              <a:t>Errediesse</a:t>
            </a:r>
            <a:r>
              <a:rPr lang="it-IT" sz="1600" dirty="0"/>
              <a:t> Service segue il cliente dalla scelta della soluzione, alla progettazione del sistema, alla sua installazione e manutenzione. Il nostro team altamente qualificato è a completa disposizione dell'utente, per confezionare soluzioni ad alta integrazione sia per videoconferenza che in ambito audio video, ponendo estrema cura all'integrazione estetica della tecnologia verso l'ambiente di destinazione. I nostri progetti vengono strutturati rispettando le esigenze del Cliente, individuando prodotti di qualità, affidabilità e semplicità d’uso. Per una maggiore facilità d'uso un impianto può essere corredato da un pannello di controllo, attraverso il quale gestire qualunque dispositivo di sala.</a:t>
            </a:r>
          </a:p>
          <a:p>
            <a:pPr marL="0" indent="0" algn="just">
              <a:buNone/>
            </a:pPr>
            <a:r>
              <a:rPr lang="it-IT" sz="1600" dirty="0"/>
              <a:t>I pannelli di controllo sono configurati e implementati direttamente da </a:t>
            </a:r>
            <a:r>
              <a:rPr lang="it-IT" sz="1600" dirty="0" err="1"/>
              <a:t>Errediesse</a:t>
            </a:r>
            <a:r>
              <a:rPr lang="it-IT" sz="1600" dirty="0"/>
              <a:t> Service S.r.l.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it-IT" sz="1600" dirty="0" smtClean="0"/>
              <a:t>.</a:t>
            </a: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9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 smtClean="0"/>
              <a:t>Cortesia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Professionalità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cap="small" dirty="0" smtClean="0"/>
              <a:t>dal 1994</a:t>
            </a:r>
            <a:endParaRPr lang="en-US" sz="2000" cap="small" dirty="0"/>
          </a:p>
        </p:txBody>
      </p:sp>
      <p:pic>
        <p:nvPicPr>
          <p:cNvPr id="4" name="Immagine 3" descr="logo_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368152" cy="61673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3744416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60627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62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29" ma:contentTypeDescription="Create a new document." ma:contentTypeScope="" ma:versionID="ea6e8c56229ba99622fa8ee664b9b522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2211BF36-4353-42CD-B211-2948E78DDC20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82E57AD4-BD61-46CE-8846-EB4406B82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25045-5FE7-47C6-A0C8-A3EDB5EF8F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1147</TotalTime>
  <Words>1664</Words>
  <Application>Microsoft Office PowerPoint</Application>
  <PresentationFormat>Presentazione su schermo (4:3)</PresentationFormat>
  <Paragraphs>142</Paragraphs>
  <Slides>27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TeamworkPresentation2</vt:lpstr>
      <vt:lpstr>          Presentazione Aziendale 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Cortesia &amp; Professionalità dal 1994</vt:lpstr>
      <vt:lpstr>Diapositiva 12</vt:lpstr>
      <vt:lpstr>   La Storia dell’Assistenza Tecnica</vt:lpstr>
      <vt:lpstr>“Center Regional Service”</vt:lpstr>
      <vt:lpstr>Mandato Ufficiale Sharp  </vt:lpstr>
      <vt:lpstr>    Occhio sempre al Futuro </vt:lpstr>
      <vt:lpstr>Personale Altamente Qualificato</vt:lpstr>
      <vt:lpstr>Centro Assistenza Operante A Livello Componente </vt:lpstr>
      <vt:lpstr>   Macchina BGA Rework </vt:lpstr>
      <vt:lpstr>               Macchina Reballing </vt:lpstr>
      <vt:lpstr>        ESD Protected Area -breve  descrizione processi</vt:lpstr>
      <vt:lpstr>     Sedi Vomero &amp; Casoria</vt:lpstr>
      <vt:lpstr>   Partnership  2016</vt:lpstr>
      <vt:lpstr>    Foto Sede Vomero</vt:lpstr>
      <vt:lpstr>           Foto Sede Casoria</vt:lpstr>
      <vt:lpstr>           Certificazioni</vt:lpstr>
      <vt:lpstr>Errediesse Service</vt:lpstr>
    </vt:vector>
  </TitlesOfParts>
  <Company>errediesse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Presentazione Aziendale </dc:title>
  <dc:subject/>
  <dc:creator>daniele.santamaria</dc:creator>
  <cp:keywords/>
  <dc:description/>
  <cp:lastModifiedBy>daniele.santamaria</cp:lastModifiedBy>
  <cp:revision>315</cp:revision>
  <dcterms:created xsi:type="dcterms:W3CDTF">2011-04-11T14:24:03Z</dcterms:created>
  <dcterms:modified xsi:type="dcterms:W3CDTF">2016-07-20T15:12:12Z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